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308" r:id="rId7"/>
    <p:sldId id="307" r:id="rId8"/>
    <p:sldId id="260" r:id="rId9"/>
    <p:sldId id="263" r:id="rId10"/>
    <p:sldId id="312" r:id="rId11"/>
    <p:sldId id="267" r:id="rId12"/>
    <p:sldId id="268" r:id="rId13"/>
    <p:sldId id="269" r:id="rId14"/>
    <p:sldId id="310" r:id="rId15"/>
    <p:sldId id="311" r:id="rId16"/>
    <p:sldId id="270" r:id="rId17"/>
    <p:sldId id="313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gg7ifiWcxmiDLhgzpkFr44rNdw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6"/>
    <p:restoredTop sz="96296"/>
  </p:normalViewPr>
  <p:slideViewPr>
    <p:cSldViewPr snapToGrid="0">
      <p:cViewPr varScale="1">
        <p:scale>
          <a:sx n="116" d="100"/>
          <a:sy n="116" d="100"/>
        </p:scale>
        <p:origin x="12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71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27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1735b3a06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21735b3a06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v-SE" dirty="0"/>
              <a:t>12 tillfällen </a:t>
            </a:r>
            <a:r>
              <a:rPr lang="sv-SE" dirty="0" err="1"/>
              <a:t>á</a:t>
            </a:r>
            <a:r>
              <a:rPr lang="sv-SE" dirty="0"/>
              <a:t> 75 minuter</a:t>
            </a:r>
          </a:p>
          <a:p>
            <a:r>
              <a:rPr lang="sv-SE" dirty="0"/>
              <a:t>Pris: 2 050/termin</a:t>
            </a:r>
          </a:p>
        </p:txBody>
      </p:sp>
      <p:sp>
        <p:nvSpPr>
          <p:cNvPr id="311" name="Google Shape;31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84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23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54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83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Rubrikbild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662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vå dela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94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Avsnittsrubri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2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Jämförels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11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Endast rubri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870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Text med bild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41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Bild med bild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2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Rubrik och lodrät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2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Lodrät rubrik och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8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1306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1303120" y="1443789"/>
            <a:ext cx="10937007" cy="5494421"/>
          </a:xfrm>
          <a:custGeom>
            <a:avLst/>
            <a:gdLst/>
            <a:ahLst/>
            <a:cxnLst/>
            <a:rect l="l" t="t" r="r" b="b"/>
            <a:pathLst>
              <a:path w="9488642" h="5326579" extrusionOk="0">
                <a:moveTo>
                  <a:pt x="8600219" y="517"/>
                </a:moveTo>
                <a:cubicBezTo>
                  <a:pt x="8847532" y="4354"/>
                  <a:pt x="9094309" y="29531"/>
                  <a:pt x="9337654" y="75918"/>
                </a:cubicBezTo>
                <a:lnTo>
                  <a:pt x="9488642" y="108110"/>
                </a:lnTo>
                <a:lnTo>
                  <a:pt x="9488642" y="5326579"/>
                </a:lnTo>
                <a:lnTo>
                  <a:pt x="0" y="5326579"/>
                </a:lnTo>
                <a:lnTo>
                  <a:pt x="239796" y="5146683"/>
                </a:lnTo>
                <a:cubicBezTo>
                  <a:pt x="5947966" y="864382"/>
                  <a:pt x="5947966" y="864382"/>
                  <a:pt x="5947966" y="864382"/>
                </a:cubicBezTo>
                <a:cubicBezTo>
                  <a:pt x="6737823" y="271827"/>
                  <a:pt x="7672794" y="-13871"/>
                  <a:pt x="8600219" y="51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00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2703358" y="1531422"/>
            <a:ext cx="9488642" cy="5326579"/>
          </a:xfrm>
          <a:custGeom>
            <a:avLst/>
            <a:gdLst/>
            <a:ahLst/>
            <a:cxnLst/>
            <a:rect l="l" t="t" r="r" b="b"/>
            <a:pathLst>
              <a:path w="9488642" h="5326579" extrusionOk="0">
                <a:moveTo>
                  <a:pt x="8600219" y="517"/>
                </a:moveTo>
                <a:cubicBezTo>
                  <a:pt x="8847532" y="4354"/>
                  <a:pt x="9094309" y="29531"/>
                  <a:pt x="9337654" y="75918"/>
                </a:cubicBezTo>
                <a:lnTo>
                  <a:pt x="9488642" y="108110"/>
                </a:lnTo>
                <a:lnTo>
                  <a:pt x="9488642" y="5326579"/>
                </a:lnTo>
                <a:lnTo>
                  <a:pt x="0" y="5326579"/>
                </a:lnTo>
                <a:lnTo>
                  <a:pt x="239796" y="5146683"/>
                </a:lnTo>
                <a:cubicBezTo>
                  <a:pt x="5947966" y="864382"/>
                  <a:pt x="5947966" y="864382"/>
                  <a:pt x="5947966" y="864382"/>
                </a:cubicBezTo>
                <a:cubicBezTo>
                  <a:pt x="6737823" y="271827"/>
                  <a:pt x="7672794" y="-13871"/>
                  <a:pt x="8600219" y="517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80B8D6"/>
              </a:buClr>
              <a:buSzPts val="1800"/>
              <a:buFont typeface="Noto Sans Symbols"/>
              <a:buNone/>
            </a:pPr>
            <a:r>
              <a:rPr lang="sv-SE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474" y="465221"/>
            <a:ext cx="5241386" cy="354129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 txBox="1"/>
          <p:nvPr/>
        </p:nvSpPr>
        <p:spPr>
          <a:xfrm>
            <a:off x="7836832" y="4993156"/>
            <a:ext cx="37455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ÅRSMÖTE JKK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250325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7: REVISORSBERÄTTELSE</a:t>
            </a:r>
            <a:endParaRPr/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Bildresultat fÃ¶r hÃ¥kan hall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632" y="1690688"/>
            <a:ext cx="451482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/>
          <p:nvPr/>
        </p:nvSpPr>
        <p:spPr>
          <a:xfrm>
            <a:off x="6096000" y="2921168"/>
            <a:ext cx="21997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Revisor JKK: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Håkan Hallin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8: ANSVARSFRIHET</a:t>
            </a:r>
            <a:endParaRPr/>
          </a:p>
        </p:txBody>
      </p:sp>
      <p:pic>
        <p:nvPicPr>
          <p:cNvPr id="266" name="Google Shape;2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sz="1800"/>
              <a:t>Fråga om ansvarsfrihet för styrelsen för den tid revisionen avser.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 dirty="0">
                <a:latin typeface="Calibri"/>
                <a:ea typeface="Calibri"/>
                <a:cs typeface="Calibri"/>
                <a:sym typeface="Calibri"/>
              </a:rPr>
              <a:t>9: VERKSAMHETSPLAN 2024</a:t>
            </a:r>
            <a:endParaRPr dirty="0"/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sv-SE" sz="1800" b="1" u="sng" dirty="0"/>
              <a:t>TRÄNINGSGRUPPER: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sv-SE" sz="1800" b="1" dirty="0"/>
              <a:t>- </a:t>
            </a:r>
            <a:r>
              <a:rPr lang="sv-SE" sz="1800" dirty="0"/>
              <a:t>Jämna ut kötiden genom att etablera fler ungdomsgrupper</a:t>
            </a:r>
            <a:br>
              <a:rPr lang="sv-SE" sz="1800" dirty="0"/>
            </a:br>
            <a:r>
              <a:rPr lang="sv-SE" sz="1800" dirty="0"/>
              <a:t>- Synliggöra utvecklingsstegen man kan ta som Pröva-på. Tränare, Instruktör</a:t>
            </a:r>
            <a:br>
              <a:rPr lang="sv-SE" sz="1800" dirty="0"/>
            </a:br>
            <a:r>
              <a:rPr lang="sv-SE" sz="1800" dirty="0"/>
              <a:t>- Erbjuda tränarutbildning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sv-SE" sz="1800" dirty="0"/>
              <a:t>- Digital administration, kommunikation och närvaroregistrering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MÅL: 75 aktiva i träningsgrupper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sv-SE"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sv-SE"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sv-SE" sz="1800" b="1" u="sng" dirty="0"/>
              <a:t>PRÖVA-PÅ: </a:t>
            </a:r>
            <a:br>
              <a:rPr lang="sv-SE" sz="1800" b="1" dirty="0"/>
            </a:br>
            <a:r>
              <a:rPr lang="sv-SE" sz="1800" b="1" dirty="0"/>
              <a:t>- </a:t>
            </a:r>
            <a:r>
              <a:rPr lang="sv-SE" sz="1800" dirty="0"/>
              <a:t>Återetablera Pröva-på, både öppna och privat</a:t>
            </a:r>
            <a:br>
              <a:rPr lang="sv-SE" sz="1800" dirty="0"/>
            </a:br>
            <a:r>
              <a:rPr lang="sv-SE" sz="1800" dirty="0"/>
              <a:t>- Tillsätta en Pröva-på-ansvarig</a:t>
            </a:r>
            <a:br>
              <a:rPr lang="sv-SE" sz="1800" dirty="0"/>
            </a:b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MÅL: 50 000 kr i intäkt</a:t>
            </a:r>
            <a:endParaRPr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 dirty="0">
                <a:latin typeface="Calibri"/>
                <a:ea typeface="Calibri"/>
                <a:cs typeface="Calibri"/>
                <a:sym typeface="Calibri"/>
              </a:rPr>
              <a:t>9: VERKSAMHETSPLAN 2024</a:t>
            </a:r>
            <a:endParaRPr dirty="0"/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sv-SE" sz="1800" b="1" u="sng" dirty="0"/>
              <a:t>KURSER: </a:t>
            </a:r>
            <a:br>
              <a:rPr lang="sv-SE" sz="1800" b="1" dirty="0"/>
            </a:br>
            <a:r>
              <a:rPr lang="sv-SE" sz="1800" dirty="0"/>
              <a:t>- Erbjuda kurser men färre tillfällen</a:t>
            </a:r>
            <a:br>
              <a:rPr lang="sv-SE" sz="1800" dirty="0"/>
            </a:br>
            <a:r>
              <a:rPr lang="sv-SE" sz="1800" dirty="0"/>
              <a:t>- Fokus på säkringskurs för träningsgrupper och Grönt kort efter behov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br>
              <a:rPr lang="sv-SE" sz="1800" b="1" dirty="0"/>
            </a:br>
            <a:r>
              <a:rPr lang="sv-SE" sz="1800" dirty="0"/>
              <a:t>MÅL: fler instruktörer till kurser och </a:t>
            </a:r>
            <a:r>
              <a:rPr lang="sv-SE" sz="1800" dirty="0" err="1"/>
              <a:t>prövapåer</a:t>
            </a:r>
            <a:r>
              <a:rPr lang="sv-SE" sz="1800" dirty="0"/>
              <a:t>.</a:t>
            </a:r>
            <a:br>
              <a:rPr lang="sv-SE" sz="1800" dirty="0">
                <a:highlight>
                  <a:srgbClr val="FFFF00"/>
                </a:highlight>
              </a:rPr>
            </a:br>
            <a:endParaRPr lang="sv-SE" sz="1800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br>
              <a:rPr lang="sv-SE" sz="1800" b="1" dirty="0"/>
            </a:br>
            <a:br>
              <a:rPr lang="sv-SE" sz="1800" b="1" dirty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8002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9: VERKSAMHETSPLAN 2023</a:t>
            </a:r>
            <a:endParaRPr/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sv-SE" sz="1800" b="1" u="sng" dirty="0"/>
              <a:t>LEDBYGGARGRUPPEN:</a:t>
            </a:r>
            <a:br>
              <a:rPr lang="sv-SE" sz="1800" dirty="0"/>
            </a:br>
            <a:r>
              <a:rPr lang="sv-SE" sz="1800" dirty="0"/>
              <a:t>- Vi har inga medlemmar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sv-SE" sz="1800" dirty="0"/>
              <a:t>- Mål är att ha en utbildning under året och samtidigt bygga om del av väggarna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endParaRPr lang="sv-SE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endParaRPr lang="sv-SE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sv-SE" sz="1800" b="1" u="sng" dirty="0"/>
              <a:t>KLUBBENS UTVECKLING:</a:t>
            </a:r>
            <a:r>
              <a:rPr lang="sv-SE" sz="1800" u="sng" dirty="0"/>
              <a:t> </a:t>
            </a:r>
            <a:br>
              <a:rPr lang="sv-SE" sz="1800" dirty="0"/>
            </a:br>
            <a:r>
              <a:rPr lang="sv-SE" sz="1800" dirty="0"/>
              <a:t>- Ta fram långsiktig målbild och plan för klubbens utveckling</a:t>
            </a:r>
            <a:br>
              <a:rPr lang="sv-SE" sz="1800" dirty="0"/>
            </a:br>
            <a:r>
              <a:rPr lang="sv-SE" sz="1800" dirty="0"/>
              <a:t>- Arbeta för att stärka klubbkänslan och engagemanget </a:t>
            </a:r>
            <a:br>
              <a:rPr lang="sv-SE" sz="1800" dirty="0"/>
            </a:br>
            <a:r>
              <a:rPr lang="sv-SE" sz="1800" dirty="0"/>
              <a:t>- Stärka kommunikationen med medlemmarna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sv-SE" sz="1800" dirty="0"/>
              <a:t>- Undersöka möjligheter till ny </a:t>
            </a:r>
            <a:r>
              <a:rPr lang="sv-SE" sz="1800" dirty="0" err="1"/>
              <a:t>boulderavdelning</a:t>
            </a:r>
            <a:r>
              <a:rPr lang="sv-SE" sz="1800" dirty="0"/>
              <a:t> alt ytterligare utrymme för väggar. Starta en arbetsgrupp runt detta i samarbeta med RC och eventuellt SKF</a:t>
            </a:r>
            <a:br>
              <a:rPr lang="sv-SE" sz="1800" dirty="0"/>
            </a:br>
            <a:br>
              <a:rPr lang="sv-SE" sz="1800" b="1" dirty="0"/>
            </a:br>
            <a:r>
              <a:rPr lang="sv-SE" sz="1800" dirty="0"/>
              <a:t>MÅL: Presentera långsiktig målbild och plan vid nästa årsmöte</a:t>
            </a:r>
            <a:br>
              <a:rPr lang="sv-SE" sz="1800" b="1" dirty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7876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 dirty="0">
                <a:latin typeface="Calibri"/>
                <a:ea typeface="Calibri"/>
                <a:cs typeface="Calibri"/>
                <a:sym typeface="Calibri"/>
              </a:rPr>
              <a:t>9: BUDGET </a:t>
            </a:r>
            <a:r>
              <a:rPr lang="sv-SE" b="1" dirty="0"/>
              <a:t>2024</a:t>
            </a:r>
            <a:endParaRPr dirty="0"/>
          </a:p>
        </p:txBody>
      </p:sp>
      <p:pic>
        <p:nvPicPr>
          <p:cNvPr id="282" name="Google Shape;2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A0C4F61-1BA2-9C66-925C-DBA6B056A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72" y="1415171"/>
            <a:ext cx="5900382" cy="47546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1735b3a068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b="1" dirty="0"/>
              <a:t>9: BUDGET 2024 (KOMMENTARER)</a:t>
            </a:r>
          </a:p>
        </p:txBody>
      </p:sp>
      <p:sp>
        <p:nvSpPr>
          <p:cNvPr id="338" name="Google Shape;338;g21735b3a068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sv-SE" sz="1800" dirty="0"/>
              <a:t>Minskat antal medlemmar</a:t>
            </a:r>
            <a:endParaRPr sz="1800" dirty="0"/>
          </a:p>
          <a:p>
            <a:pPr marL="285750" indent="-285750"/>
            <a:r>
              <a:rPr lang="sv-SE" sz="1800" dirty="0"/>
              <a:t>Vi behöver komma igång med och upprätthålla Pröva På som ger mest till klubben i relationen intäkt vs kostnader, dvs bruttomarginal.</a:t>
            </a:r>
          </a:p>
          <a:p>
            <a:pPr marL="285750" indent="-285750"/>
            <a:r>
              <a:rPr lang="sv-SE" sz="1800" dirty="0"/>
              <a:t>Fler kurser kräver fler instruktörer</a:t>
            </a:r>
            <a:endParaRPr sz="1800" dirty="0"/>
          </a:p>
          <a:p>
            <a:pPr marL="285750" indent="-285750"/>
            <a:r>
              <a:rPr lang="sv-SE" sz="1800" dirty="0"/>
              <a:t>Hyran höjs till 125 000 kr.</a:t>
            </a:r>
            <a:endParaRPr sz="1800" dirty="0"/>
          </a:p>
        </p:txBody>
      </p:sp>
      <p:pic>
        <p:nvPicPr>
          <p:cNvPr id="339" name="Google Shape;339;g21735b3a068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1622" y="254000"/>
            <a:ext cx="1636399" cy="110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 dirty="0">
                <a:latin typeface="Calibri"/>
                <a:ea typeface="Calibri"/>
                <a:cs typeface="Calibri"/>
                <a:sym typeface="Calibri"/>
              </a:rPr>
              <a:t>10: PROPOSITIONER</a:t>
            </a:r>
            <a:endParaRPr dirty="0"/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10: MOTIONER</a:t>
            </a:r>
            <a:endParaRPr/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11: VAL 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Kassör för en tid av 1 år. </a:t>
            </a:r>
            <a:endParaRPr sz="18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ekreterare för en tid av 2 år. </a:t>
            </a:r>
            <a:endParaRPr sz="18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 ledamöter för en tid av 2 år.</a:t>
            </a:r>
            <a:endParaRPr sz="18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vå suppleanter i styrelsen för en tid av 1år. </a:t>
            </a:r>
            <a:endParaRPr sz="18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revisor för en tid av ett år. </a:t>
            </a:r>
            <a:endParaRPr sz="18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sv-SE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sv-SE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evisorsuppleant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vå ledamöter i valberedningen för en tid av ett år, av vilka en skall utses till sammankallande.</a:t>
            </a:r>
            <a:endParaRPr sz="18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DAGORDNING ÅRSMÖTE</a:t>
            </a:r>
            <a:endParaRPr/>
          </a:p>
        </p:txBody>
      </p:sp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1. Fastställande av röstlängd för mötet.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2. Val av ordförande och sekreterare för mötet.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3. Val av protokolljusterare och rösträknare.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4. Fråga om mötet har utlysts på rätt sätt.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5. Fastställande av föredragningslista.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6a. Styrelsens verksamhetsberättelse för det senaste verksamhetsåret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6b. Styrelsens förvaltningsberättelse (balans- och resultaträkning) för det senaste räkenskapsåret.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7. Revisorernas berättelse över styrelsens förvaltning under det senaste verksamhets-/räkenskapsåret.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8. Fråga om ansvarsfrihet för styrelsen för den tid revisionen avser.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9. Fastställande av verksamhetsplan samt behandling av budget för det kommande verksamhets-/räkenskapsåret.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10. Behandling av styrelsens förslag och i rätt tid inkomna motioner.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11. Val av: </a:t>
            </a:r>
            <a:endParaRPr dirty="0"/>
          </a:p>
          <a:p>
            <a:pPr marL="674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lang="sv-SE" sz="1200" dirty="0"/>
              <a:t>kassör för en tid av 1 år. </a:t>
            </a:r>
            <a:endParaRPr dirty="0"/>
          </a:p>
          <a:p>
            <a:pPr marL="674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lang="sv-SE" sz="1200" dirty="0"/>
              <a:t>sekreterare för en tid av 2 år. </a:t>
            </a:r>
            <a:endParaRPr dirty="0"/>
          </a:p>
          <a:p>
            <a:pPr marL="674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lang="sv-SE" sz="1200" dirty="0"/>
              <a:t>tre ledamöter för en tid av 2 år.</a:t>
            </a:r>
            <a:endParaRPr dirty="0"/>
          </a:p>
          <a:p>
            <a:pPr marL="674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lang="sv-SE" sz="1200" dirty="0"/>
              <a:t>två suppleanter i styrelsen för en tid av 1år. </a:t>
            </a:r>
            <a:endParaRPr dirty="0"/>
          </a:p>
          <a:p>
            <a:pPr marL="674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lang="sv-SE" sz="1200" dirty="0"/>
              <a:t>en revisor jämte suppleanter för en tid av ett år. </a:t>
            </a:r>
            <a:endParaRPr dirty="0"/>
          </a:p>
          <a:p>
            <a:pPr marL="674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lang="sv-SE" sz="1200" dirty="0" err="1"/>
              <a:t>revisorsuppleant</a:t>
            </a:r>
            <a:r>
              <a:rPr lang="sv-SE" sz="1200" dirty="0"/>
              <a:t>. </a:t>
            </a:r>
            <a:endParaRPr dirty="0"/>
          </a:p>
          <a:p>
            <a:pPr marL="674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arenR"/>
            </a:pPr>
            <a:r>
              <a:rPr lang="sv-SE" sz="1200" dirty="0"/>
              <a:t>två ledamöter i valberedningen för en tid av ett år, av vilka en skall utses till sammankallande.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12. Övriga frågor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400" dirty="0"/>
              <a:t>13. Mötet avslutas</a:t>
            </a:r>
            <a:endParaRPr dirty="0"/>
          </a:p>
        </p:txBody>
      </p:sp>
      <p:pic>
        <p:nvPicPr>
          <p:cNvPr id="175" name="Google Shape;1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12: ÖVRIGA FRÅGOR </a:t>
            </a: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Förslag har inkommit om att medlemsavgiften inte ska ingå i terminsavgiften</a:t>
            </a:r>
            <a:r>
              <a:rPr lang="sv-SE" sz="1800" dirty="0">
                <a:solidFill>
                  <a:srgbClr val="000000"/>
                </a:solidFill>
              </a:rPr>
              <a:t>. Idag är terminsavgiften 1050 kr. 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 främsta skälet är att många bäckar små bidrar till att stärka klubbens ansträngda ekonomi som i sin tur bidrar till att fortsätta främja klättringens utveckling i Jönköping.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endParaRPr lang="sv-SE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sv-SE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 descr="Kommentar hjärta kontu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7027" y="2037108"/>
            <a:ext cx="1391892" cy="139189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 txBox="1"/>
          <p:nvPr/>
        </p:nvSpPr>
        <p:spPr>
          <a:xfrm>
            <a:off x="0" y="2921168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 FÖR IDAG!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PUNKT 1-5</a:t>
            </a:r>
            <a:endParaRPr/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1800" dirty="0"/>
              <a:t>1. Fastställande av röstlängd för mötet.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1800" dirty="0"/>
              <a:t>2. Val av ordförande och sekreterare för mötet.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1800" dirty="0"/>
              <a:t>3. Val av protokolljusterare och rösträknare.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1800" dirty="0"/>
              <a:t>4. Fråga om mötet har utlysts på rätt sätt.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1800" dirty="0"/>
              <a:t>5. Fastställande av föredragningslista.</a:t>
            </a:r>
            <a:endParaRPr dirty="0"/>
          </a:p>
        </p:txBody>
      </p:sp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6A: VERKSAMHETSBERÄTTELSE</a:t>
            </a:r>
            <a:endParaRPr/>
          </a:p>
        </p:txBody>
      </p:sp>
      <p:sp>
        <p:nvSpPr>
          <p:cNvPr id="190" name="Google Shape;19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1800" dirty="0"/>
              <a:t>Antalet medlemmar under 2024 var 98 st.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u="sng" dirty="0"/>
              <a:t>Styrelsen har bestått av: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Ordförande: 		Håkan Johansson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Kassör: 			Jessica </a:t>
            </a:r>
            <a:r>
              <a:rPr lang="sv-SE" sz="1800" dirty="0" err="1"/>
              <a:t>McGlynn</a:t>
            </a: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Ledamot: 		Stefan Kautto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Ledamot:			Henrik </a:t>
            </a:r>
            <a:r>
              <a:rPr lang="sv-SE" sz="1800" dirty="0" err="1"/>
              <a:t>Wallenborg</a:t>
            </a: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Ledamot:			Philip Walfridsson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Ledamot: 		Richard Liv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u="sng" dirty="0"/>
              <a:t>Ansvarsroller: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Kurs-ansvarig:				Håkan Johansson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Barn- och ungdomsansvarig:			Håkan Johansson</a:t>
            </a:r>
            <a:br>
              <a:rPr lang="sv-SE" sz="1800" dirty="0"/>
            </a:br>
            <a:r>
              <a:rPr lang="sv-SE" sz="1800" dirty="0" err="1"/>
              <a:t>Prövapå</a:t>
            </a:r>
            <a:r>
              <a:rPr lang="sv-SE" sz="1800" dirty="0"/>
              <a:t>-ansvarig:				Håkan Johansson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Valberedning:				Mattias </a:t>
            </a:r>
            <a:r>
              <a:rPr lang="sv-SE" sz="1800" dirty="0" err="1"/>
              <a:t>Roselin</a:t>
            </a: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Revisor:					Håkan Hallin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6A: VERKSAMHETSBERÄTTELSE</a:t>
            </a:r>
            <a:endParaRPr/>
          </a:p>
        </p:txBody>
      </p:sp>
      <p:sp>
        <p:nvSpPr>
          <p:cNvPr id="190" name="Google Shape;19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2599944" cy="338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u="sng" dirty="0"/>
              <a:t>Tränare: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Håkan Johansson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Stefan Kautto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Magnus </a:t>
            </a:r>
            <a:r>
              <a:rPr lang="sv-SE" sz="1800" dirty="0" err="1"/>
              <a:t>Kuhna</a:t>
            </a: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Richard Liv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Philip Walfridsson</a:t>
            </a:r>
            <a:br>
              <a:rPr lang="sv-SE" sz="1800" dirty="0"/>
            </a:br>
            <a:r>
              <a:rPr lang="sv-SE" sz="1800" dirty="0"/>
              <a:t>Henrik </a:t>
            </a:r>
            <a:r>
              <a:rPr lang="sv-SE" sz="1800" dirty="0" err="1"/>
              <a:t>Wallenborg</a:t>
            </a: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Simon Fryklund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Viktor Ekman</a:t>
            </a:r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79D73B8-1480-C4D9-E959-EBA66FEE7058}"/>
              </a:ext>
            </a:extLst>
          </p:cNvPr>
          <p:cNvSpPr txBox="1"/>
          <p:nvPr/>
        </p:nvSpPr>
        <p:spPr>
          <a:xfrm>
            <a:off x="4522400" y="1825625"/>
            <a:ext cx="31471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sv-SE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Instruktörer och Pröva-på: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sv-SE" sz="1800" dirty="0">
                <a:latin typeface="Calibri"/>
                <a:cs typeface="Calibri"/>
                <a:sym typeface="Calibri"/>
              </a:rPr>
              <a:t>Håkan Johansson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Alva Ekman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sv-SE" sz="1800" dirty="0">
                <a:latin typeface="Calibri"/>
                <a:cs typeface="Calibri"/>
                <a:sym typeface="Calibri"/>
              </a:rPr>
              <a:t>Julia Arwidsson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Stefan Kautto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sv-SE" sz="1800" dirty="0">
                <a:latin typeface="Calibri"/>
                <a:cs typeface="Calibri"/>
                <a:sym typeface="Calibri"/>
              </a:rPr>
              <a:t>Urban Molander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sv-SE" sz="1800" dirty="0">
                <a:latin typeface="Calibri"/>
                <a:cs typeface="Calibri"/>
                <a:sym typeface="Calibri"/>
              </a:rPr>
              <a:t>Albin Johansson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sv-SE" sz="1800" dirty="0">
                <a:latin typeface="Calibri"/>
                <a:cs typeface="Calibri"/>
                <a:sym typeface="Calibri"/>
              </a:rPr>
              <a:t>Viktor Ekman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sv-SE" sz="1800" dirty="0">
                <a:latin typeface="Calibri"/>
                <a:cs typeface="Calibri"/>
                <a:sym typeface="Calibri"/>
              </a:rPr>
              <a:t>Marie Törnquist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sv-SE" sz="1800" dirty="0">
                <a:latin typeface="Calibri"/>
                <a:cs typeface="Calibri"/>
                <a:sym typeface="Calibri"/>
              </a:rPr>
              <a:t>Vilda Törnquist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sv-SE" sz="1800" dirty="0">
                <a:latin typeface="Calibri"/>
                <a:cs typeface="Calibri"/>
                <a:sym typeface="Calibri"/>
              </a:rPr>
              <a:t>Henrik Hartelius</a:t>
            </a:r>
            <a:br>
              <a:rPr lang="sv-SE" sz="1800" dirty="0">
                <a:latin typeface="Calibri"/>
                <a:cs typeface="Calibri"/>
                <a:sym typeface="Calibri"/>
              </a:rPr>
            </a:br>
            <a:r>
              <a:rPr lang="sv-SE" sz="1800" dirty="0">
                <a:latin typeface="Calibri"/>
                <a:cs typeface="Calibri"/>
                <a:sym typeface="Calibri"/>
              </a:rPr>
              <a:t>Alexandra Hägerstrand</a:t>
            </a:r>
            <a:br>
              <a:rPr lang="sv-SE" sz="1800" dirty="0">
                <a:latin typeface="Calibri"/>
                <a:cs typeface="Calibri"/>
                <a:sym typeface="Calibri"/>
              </a:rPr>
            </a:br>
            <a:r>
              <a:rPr lang="sv-SE" sz="1800" dirty="0">
                <a:latin typeface="Calibri"/>
                <a:cs typeface="Calibri"/>
                <a:sym typeface="Calibri"/>
              </a:rPr>
              <a:t>Bella </a:t>
            </a:r>
            <a:r>
              <a:rPr lang="sv-SE" sz="1800" dirty="0" err="1">
                <a:latin typeface="Calibri"/>
                <a:cs typeface="Calibri"/>
                <a:sym typeface="Calibri"/>
              </a:rPr>
              <a:t>Wallenborg</a:t>
            </a:r>
            <a:endParaRPr lang="sv-SE" sz="1800" dirty="0"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Kent Gustavsson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C3875B3-C23B-CF21-B08C-468E1E37FFF4}"/>
              </a:ext>
            </a:extLst>
          </p:cNvPr>
          <p:cNvSpPr txBox="1"/>
          <p:nvPr/>
        </p:nvSpPr>
        <p:spPr>
          <a:xfrm>
            <a:off x="8023654" y="1820557"/>
            <a:ext cx="238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u="sng" dirty="0">
                <a:latin typeface="Calibri"/>
                <a:cs typeface="Calibri"/>
              </a:rPr>
              <a:t>Antal Kurs och </a:t>
            </a:r>
            <a:r>
              <a:rPr lang="sv-SE" sz="1800" b="1" u="sng" dirty="0" err="1">
                <a:latin typeface="Calibri"/>
                <a:cs typeface="Calibri"/>
              </a:rPr>
              <a:t>Prövapå</a:t>
            </a:r>
            <a:endParaRPr lang="sv-SE" sz="1800" b="1" u="sng" dirty="0">
              <a:latin typeface="Calibri"/>
              <a:cs typeface="Calibri"/>
            </a:endParaRPr>
          </a:p>
          <a:p>
            <a:r>
              <a:rPr lang="sv-SE" sz="1800" dirty="0">
                <a:latin typeface="Calibri"/>
                <a:cs typeface="Calibri"/>
              </a:rPr>
              <a:t>Kurser: 2 </a:t>
            </a:r>
            <a:r>
              <a:rPr lang="sv-SE" sz="1800" dirty="0" err="1">
                <a:latin typeface="Calibri"/>
                <a:cs typeface="Calibri"/>
              </a:rPr>
              <a:t>st</a:t>
            </a:r>
            <a:endParaRPr lang="sv-SE" sz="1800" dirty="0">
              <a:latin typeface="Calibri"/>
              <a:cs typeface="Calibri"/>
            </a:endParaRPr>
          </a:p>
          <a:p>
            <a:r>
              <a:rPr lang="sv-SE" sz="1800" dirty="0" err="1">
                <a:latin typeface="Calibri"/>
                <a:cs typeface="Calibri"/>
              </a:rPr>
              <a:t>Prövapå</a:t>
            </a:r>
            <a:r>
              <a:rPr lang="sv-SE" sz="1800" dirty="0">
                <a:latin typeface="Calibri"/>
                <a:cs typeface="Calibri"/>
              </a:rPr>
              <a:t>: 12 </a:t>
            </a:r>
            <a:r>
              <a:rPr lang="sv-SE" sz="1800" dirty="0" err="1">
                <a:latin typeface="Calibri"/>
                <a:cs typeface="Calibri"/>
              </a:rPr>
              <a:t>st</a:t>
            </a:r>
            <a:endParaRPr lang="sv-SE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11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6A: VERKSAMHETSBERÄTTELSE</a:t>
            </a:r>
            <a:endParaRPr/>
          </a:p>
        </p:txBody>
      </p:sp>
      <p:sp>
        <p:nvSpPr>
          <p:cNvPr id="190" name="Google Shape;19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Smålandscupen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Säkerhetsgenomgång, inspektion av klätterväggen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Klubbens utveckling och framtid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sv-SE" sz="1600" dirty="0"/>
              <a:t>Nya förutsättningar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sv-SE" sz="1600" dirty="0"/>
              <a:t>Engagemang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sv-SE" sz="1800" dirty="0"/>
              <a:t>Boulderytorna på Racketcentrum</a:t>
            </a:r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846454E-B1B1-024A-7655-13CE5C591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110" y="1890157"/>
            <a:ext cx="2233985" cy="2233985"/>
          </a:xfrm>
          <a:prstGeom prst="rect">
            <a:avLst/>
          </a:prstGeom>
          <a:ln w="12700">
            <a:noFill/>
          </a:ln>
        </p:spPr>
      </p:pic>
      <p:pic>
        <p:nvPicPr>
          <p:cNvPr id="13" name="Bildobjekt 12" descr="En bild som visar person&#10;&#10;Automatiskt genererad beskrivning">
            <a:extLst>
              <a:ext uri="{FF2B5EF4-FFF2-40B4-BE49-F238E27FC236}">
                <a16:creationId xmlns:a16="http://schemas.microsoft.com/office/drawing/2014/main" id="{02301D01-54F1-549A-4C6C-FA683DEF4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945" y="4259020"/>
            <a:ext cx="2233855" cy="2233855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5274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TRÄNINGSGRUPPERNA</a:t>
            </a:r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 sz="1800" dirty="0"/>
              <a:t>Under 2024 bedrevs 6 ungdomsgrupper samt en vuxengrupp.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sz="1800" dirty="0"/>
              <a:t>Antal aktiva i träningsgrupper: 87</a:t>
            </a:r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b="1">
                <a:latin typeface="Calibri"/>
                <a:ea typeface="Calibri"/>
                <a:cs typeface="Calibri"/>
                <a:sym typeface="Calibri"/>
              </a:rPr>
              <a:t>PRÖVA-PÅ</a:t>
            </a:r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sz="1800" dirty="0"/>
              <a:t>Pröva-på är igång igen!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sv-SE" sz="18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sv-SE" sz="18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sv-SE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1800" b="1" dirty="0"/>
              <a:t>Sammanställning Pröva-på: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 sz="1800" dirty="0"/>
              <a:t>2019	148 000 kr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 sz="1800" dirty="0"/>
              <a:t>2022	21 000 kr	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sv-SE" sz="1800" dirty="0">
              <a:highlight>
                <a:srgbClr val="FFFF00"/>
              </a:highlight>
            </a:endParaRPr>
          </a:p>
        </p:txBody>
      </p:sp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6663" y="365125"/>
            <a:ext cx="1957137" cy="132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b="1" dirty="0"/>
              <a:t>6B: EKONOMI  (KOMMENTARER)</a:t>
            </a:r>
          </a:p>
        </p:txBody>
      </p:sp>
      <p:sp>
        <p:nvSpPr>
          <p:cNvPr id="273" name="Google Shape;273;p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534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sv-SE" sz="1800" dirty="0"/>
              <a:t>Året resulterade i ett negativt resultat på -  kr.</a:t>
            </a:r>
            <a:endParaRPr sz="1800" dirty="0"/>
          </a:p>
          <a:p>
            <a:pPr marL="285750" indent="-285750"/>
            <a:r>
              <a:rPr lang="sv-SE" sz="1800" dirty="0"/>
              <a:t>Färre </a:t>
            </a:r>
            <a:r>
              <a:rPr lang="sv-SE" sz="1800" dirty="0" err="1"/>
              <a:t>Prövapåer</a:t>
            </a:r>
            <a:r>
              <a:rPr lang="sv-SE" sz="1800" dirty="0"/>
              <a:t>, färre kurser, mindre medlemmar</a:t>
            </a:r>
            <a:endParaRPr sz="1800" dirty="0"/>
          </a:p>
          <a:p>
            <a:pPr marL="285750" indent="-285750"/>
            <a:r>
              <a:rPr lang="sv-SE" sz="1800" dirty="0"/>
              <a:t>Pröva-på ger mest till klubben i relationen intäkt vs kostnader, dvs bruttomarginal.</a:t>
            </a:r>
            <a:endParaRPr sz="1800" dirty="0"/>
          </a:p>
          <a:p>
            <a:pPr marL="285750" indent="-285750"/>
            <a:r>
              <a:rPr lang="sv-SE" sz="1800" dirty="0"/>
              <a:t>Hyran höjdes till 125 000 kr.</a:t>
            </a:r>
            <a:endParaRPr sz="1800" dirty="0"/>
          </a:p>
        </p:txBody>
      </p:sp>
      <p:pic>
        <p:nvPicPr>
          <p:cNvPr id="274" name="Google Shape;274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1622" y="254000"/>
            <a:ext cx="1636399" cy="110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955</Words>
  <Application>Microsoft Office PowerPoint</Application>
  <PresentationFormat>Bredbild</PresentationFormat>
  <Paragraphs>166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Noto Sans Symbols</vt:lpstr>
      <vt:lpstr>Verdana</vt:lpstr>
      <vt:lpstr>Office-tema</vt:lpstr>
      <vt:lpstr>2_Office-tema</vt:lpstr>
      <vt:lpstr>PowerPoint-presentation</vt:lpstr>
      <vt:lpstr>DAGORDNING ÅRSMÖTE</vt:lpstr>
      <vt:lpstr>PUNKT 1-5</vt:lpstr>
      <vt:lpstr>6A: VERKSAMHETSBERÄTTELSE</vt:lpstr>
      <vt:lpstr>6A: VERKSAMHETSBERÄTTELSE</vt:lpstr>
      <vt:lpstr>6A: VERKSAMHETSBERÄTTELSE</vt:lpstr>
      <vt:lpstr>TRÄNINGSGRUPPERNA</vt:lpstr>
      <vt:lpstr>PRÖVA-PÅ</vt:lpstr>
      <vt:lpstr>6B: EKONOMI  (KOMMENTARER)</vt:lpstr>
      <vt:lpstr>7: REVISORSBERÄTTELSE</vt:lpstr>
      <vt:lpstr>8: ANSVARSFRIHET</vt:lpstr>
      <vt:lpstr>9: VERKSAMHETSPLAN 2024</vt:lpstr>
      <vt:lpstr>9: VERKSAMHETSPLAN 2024</vt:lpstr>
      <vt:lpstr>9: VERKSAMHETSPLAN 2023</vt:lpstr>
      <vt:lpstr>9: BUDGET 2024</vt:lpstr>
      <vt:lpstr>9: BUDGET 2024 (KOMMENTARER)</vt:lpstr>
      <vt:lpstr>10: PROPOSITIONER</vt:lpstr>
      <vt:lpstr>10: MOTIONER</vt:lpstr>
      <vt:lpstr>11: VAL </vt:lpstr>
      <vt:lpstr>12: ÖVRIGA FRÅGOR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Lundberg, Mikael</dc:creator>
  <cp:lastModifiedBy>Håkan Johansson</cp:lastModifiedBy>
  <cp:revision>123</cp:revision>
  <dcterms:created xsi:type="dcterms:W3CDTF">2022-03-23T13:22:42Z</dcterms:created>
  <dcterms:modified xsi:type="dcterms:W3CDTF">2025-03-25T13:43:48Z</dcterms:modified>
</cp:coreProperties>
</file>